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0" r:id="rId8"/>
    <p:sldId id="261" r:id="rId9"/>
    <p:sldId id="266" r:id="rId10"/>
    <p:sldId id="263" r:id="rId11"/>
    <p:sldId id="267" r:id="rId12"/>
    <p:sldId id="262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72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4151586" y="3429000"/>
            <a:ext cx="6870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CF33DE4-9C62-1646-6303-8C0E8B250AEF}"/>
              </a:ext>
            </a:extLst>
          </p:cNvPr>
          <p:cNvSpPr txBox="1"/>
          <p:nvPr/>
        </p:nvSpPr>
        <p:spPr>
          <a:xfrm>
            <a:off x="4870670" y="3131450"/>
            <a:ext cx="5974586" cy="1241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>
                <a:solidFill>
                  <a:schemeClr val="bg1"/>
                </a:solidFill>
              </a:rPr>
              <a:t>Smart Irrigation System - AICTE Internship   (Cycle 2)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36C06A-199B-FF6F-928D-4EDE1ADB0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550" y="1682535"/>
            <a:ext cx="10048115" cy="47877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accent1">
                <a:lumMod val="75000"/>
              </a:schemeClr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A3B15-8676-903C-DBAE-1D2FC0F3D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4B0070-60D6-00AD-A059-70641B8E1756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F56851-2E2E-3122-5F1A-5A74C0D71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020" y="1637365"/>
            <a:ext cx="9286022" cy="487540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FF0000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2541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12F9D0-3787-532A-E3A2-B9157BF54BD3}"/>
              </a:ext>
            </a:extLst>
          </p:cNvPr>
          <p:cNvSpPr txBox="1"/>
          <p:nvPr/>
        </p:nvSpPr>
        <p:spPr>
          <a:xfrm>
            <a:off x="149088" y="1658900"/>
            <a:ext cx="1151819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dirty="0">
                <a:latin typeface="Bookman Old Style" panose="02050604050505020204" pitchFamily="18" charset="0"/>
              </a:rPr>
              <a:t>The </a:t>
            </a:r>
            <a:r>
              <a:rPr lang="en-US" sz="1800" b="1" dirty="0">
                <a:latin typeface="Bookman Old Style" panose="02050604050505020204" pitchFamily="18" charset="0"/>
              </a:rPr>
              <a:t>Smart Irrigation System</a:t>
            </a:r>
            <a:r>
              <a:rPr lang="en-US" sz="1800" dirty="0">
                <a:latin typeface="Bookman Old Style" panose="02050604050505020204" pitchFamily="18" charset="0"/>
              </a:rPr>
              <a:t> provides an innovative solution to one of the most pressing problems in agriculture—</a:t>
            </a:r>
            <a:r>
              <a:rPr lang="en-US" sz="1800" b="1" dirty="0">
                <a:latin typeface="Bookman Old Style" panose="02050604050505020204" pitchFamily="18" charset="0"/>
              </a:rPr>
              <a:t>water wastage due to manual and inefficient irrigation practices</a:t>
            </a:r>
            <a:r>
              <a:rPr lang="en-US" sz="1800" dirty="0">
                <a:latin typeface="Bookman Old Style" panose="02050604050505020204" pitchFamily="18" charset="0"/>
              </a:rPr>
              <a:t>. By employing machine learning techniques and environmental sensor data, the system intelligently predicts which sprinkler zones require activation, ensuring </a:t>
            </a:r>
            <a:r>
              <a:rPr lang="en-US" sz="1800" b="1" dirty="0">
                <a:latin typeface="Bookman Old Style" panose="02050604050505020204" pitchFamily="18" charset="0"/>
              </a:rPr>
              <a:t>optimal water usage</a:t>
            </a:r>
            <a:r>
              <a:rPr lang="en-US" sz="1800" dirty="0">
                <a:latin typeface="Bookman Old Style" panose="02050604050505020204" pitchFamily="18" charset="0"/>
              </a:rPr>
              <a:t> while maintaining healthy crop conditions.</a:t>
            </a:r>
          </a:p>
          <a:p>
            <a:pPr>
              <a:buNone/>
            </a:pPr>
            <a:endParaRPr lang="en-US" sz="1800" dirty="0">
              <a:latin typeface="Bookman Old Style" panose="02050604050505020204" pitchFamily="18" charset="0"/>
            </a:endParaRPr>
          </a:p>
          <a:p>
            <a:pPr>
              <a:buNone/>
            </a:pPr>
            <a:r>
              <a:rPr lang="en-US" sz="1800" dirty="0">
                <a:latin typeface="Bookman Old Style" panose="02050604050505020204" pitchFamily="18" charset="0"/>
              </a:rPr>
              <a:t>The project integrates a trained </a:t>
            </a:r>
            <a:r>
              <a:rPr lang="en-US" sz="1800" b="1" dirty="0">
                <a:latin typeface="Bookman Old Style" panose="02050604050505020204" pitchFamily="18" charset="0"/>
              </a:rPr>
              <a:t>Random Forest model</a:t>
            </a:r>
            <a:r>
              <a:rPr lang="en-US" sz="1800" dirty="0">
                <a:latin typeface="Bookman Old Style" panose="02050604050505020204" pitchFamily="18" charset="0"/>
              </a:rPr>
              <a:t> with an intuitive </a:t>
            </a:r>
            <a:r>
              <a:rPr lang="en-US" sz="1800" b="1" dirty="0" err="1">
                <a:latin typeface="Bookman Old Style" panose="02050604050505020204" pitchFamily="18" charset="0"/>
              </a:rPr>
              <a:t>Streamlit</a:t>
            </a:r>
            <a:r>
              <a:rPr lang="en-US" sz="1800" b="1" dirty="0">
                <a:latin typeface="Bookman Old Style" panose="02050604050505020204" pitchFamily="18" charset="0"/>
              </a:rPr>
              <a:t> web interface</a:t>
            </a:r>
            <a:r>
              <a:rPr lang="en-US" sz="1800" dirty="0">
                <a:latin typeface="Bookman Old Style" panose="02050604050505020204" pitchFamily="18" charset="0"/>
              </a:rPr>
              <a:t>, allowing users to interactively input sensor values and receive real-time predictions. This user-friendly design makes it accessible for farmers and agriculture managers who may not have a technical background, thus bridging the gap between advanced technology and practical farming needs.</a:t>
            </a:r>
          </a:p>
          <a:p>
            <a:pPr>
              <a:buNone/>
            </a:pPr>
            <a:endParaRPr lang="en-US" sz="1800" dirty="0">
              <a:latin typeface="Bookman Old Style" panose="02050604050505020204" pitchFamily="18" charset="0"/>
            </a:endParaRPr>
          </a:p>
          <a:p>
            <a:r>
              <a:rPr lang="en-US" sz="1800" dirty="0">
                <a:latin typeface="Bookman Old Style" panose="02050604050505020204" pitchFamily="18" charset="0"/>
              </a:rPr>
              <a:t>Looking forward, this system lays a strong foundation for future enhancements such as </a:t>
            </a:r>
            <a:r>
              <a:rPr lang="en-US" sz="1800" b="1" dirty="0">
                <a:latin typeface="Bookman Old Style" panose="02050604050505020204" pitchFamily="18" charset="0"/>
              </a:rPr>
              <a:t>IoT-based automation</a:t>
            </a:r>
            <a:r>
              <a:rPr lang="en-US" sz="1800" dirty="0">
                <a:latin typeface="Bookman Old Style" panose="02050604050505020204" pitchFamily="18" charset="0"/>
              </a:rPr>
              <a:t>, </a:t>
            </a:r>
            <a:r>
              <a:rPr lang="en-US" sz="1800" b="1" dirty="0">
                <a:latin typeface="Bookman Old Style" panose="02050604050505020204" pitchFamily="18" charset="0"/>
              </a:rPr>
              <a:t>real-time weather adaptation</a:t>
            </a:r>
            <a:r>
              <a:rPr lang="en-US" sz="1800" dirty="0">
                <a:latin typeface="Bookman Old Style" panose="02050604050505020204" pitchFamily="18" charset="0"/>
              </a:rPr>
              <a:t>, and </a:t>
            </a:r>
            <a:r>
              <a:rPr lang="en-US" sz="1800" b="1" dirty="0">
                <a:latin typeface="Bookman Old Style" panose="02050604050505020204" pitchFamily="18" charset="0"/>
              </a:rPr>
              <a:t>cloud-based deployment</a:t>
            </a:r>
            <a:r>
              <a:rPr lang="en-US" sz="1800" dirty="0">
                <a:latin typeface="Bookman Old Style" panose="02050604050505020204" pitchFamily="18" charset="0"/>
              </a:rPr>
              <a:t>. The Smart Irrigation System exemplifies how AI can be harnessed for sustainable agriculture, ultimately contributing to </a:t>
            </a:r>
            <a:r>
              <a:rPr lang="en-US" sz="1800" b="1" dirty="0">
                <a:latin typeface="Bookman Old Style" panose="02050604050505020204" pitchFamily="18" charset="0"/>
              </a:rPr>
              <a:t>resource efficiency</a:t>
            </a:r>
            <a:r>
              <a:rPr lang="en-US" sz="1800" dirty="0">
                <a:latin typeface="Bookman Old Style" panose="02050604050505020204" pitchFamily="18" charset="0"/>
              </a:rPr>
              <a:t>, </a:t>
            </a:r>
            <a:r>
              <a:rPr lang="en-US" sz="1800" b="1" dirty="0">
                <a:latin typeface="Bookman Old Style" panose="02050604050505020204" pitchFamily="18" charset="0"/>
              </a:rPr>
              <a:t>cost savings</a:t>
            </a:r>
            <a:r>
              <a:rPr lang="en-US" sz="1800" dirty="0">
                <a:latin typeface="Bookman Old Style" panose="02050604050505020204" pitchFamily="18" charset="0"/>
              </a:rPr>
              <a:t>, and a </a:t>
            </a:r>
            <a:r>
              <a:rPr lang="en-US" sz="1800" b="1" dirty="0">
                <a:latin typeface="Bookman Old Style" panose="02050604050505020204" pitchFamily="18" charset="0"/>
              </a:rPr>
              <a:t>more resilient farming ecosystem</a:t>
            </a:r>
            <a:r>
              <a:rPr lang="en-US" sz="1800" dirty="0">
                <a:latin typeface="Bookman Old Style" panose="020506040505050202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210572" y="834038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44FDD2E5-0501-1704-1B52-1C18CDD3FA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440" y="1234148"/>
            <a:ext cx="7529597" cy="492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✅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Understood the fundamentals of smart agriculture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and how technology can solve real-world problems like water scarcity.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✅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Learned how to preprocess sensor data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for machine learning models (scaling, cleaning, feature handling, etc.).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✅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Gained hands-on experience with supervised ML algorithms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, including training, testing, and evaluating model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✅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Built a real-time prediction interface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using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, connecting frontend with backend ML models.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✅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Improved coding skills in Python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, particularly with libraries like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numpy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, pandas, scikit-learn, and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streamlit</a:t>
            </a:r>
            <a:r>
              <a:rPr lang="en-US" altLang="en-US" sz="1000" dirty="0">
                <a:solidFill>
                  <a:schemeClr val="tx1"/>
                </a:solidFill>
                <a:latin typeface="Bookman Old Style" panose="02050604050505020204" pitchFamily="18" charset="0"/>
              </a:rPr>
              <a:t>..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✅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Successfully implemented model serialization using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joblib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to save and reuse trained models efficiently.</a:t>
            </a:r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3157996-0BB5-4DB9-3EC1-921BEF4DF9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433498"/>
              </p:ext>
            </p:extLst>
          </p:nvPr>
        </p:nvGraphicFramePr>
        <p:xfrm>
          <a:off x="578498" y="1614197"/>
          <a:ext cx="10879494" cy="4821187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3626498">
                  <a:extLst>
                    <a:ext uri="{9D8B030D-6E8A-4147-A177-3AD203B41FA5}">
                      <a16:colId xmlns:a16="http://schemas.microsoft.com/office/drawing/2014/main" val="1489440464"/>
                    </a:ext>
                  </a:extLst>
                </a:gridCol>
                <a:gridCol w="3626498">
                  <a:extLst>
                    <a:ext uri="{9D8B030D-6E8A-4147-A177-3AD203B41FA5}">
                      <a16:colId xmlns:a16="http://schemas.microsoft.com/office/drawing/2014/main" val="2558274168"/>
                    </a:ext>
                  </a:extLst>
                </a:gridCol>
                <a:gridCol w="3626498">
                  <a:extLst>
                    <a:ext uri="{9D8B030D-6E8A-4147-A177-3AD203B41FA5}">
                      <a16:colId xmlns:a16="http://schemas.microsoft.com/office/drawing/2014/main" val="3633942860"/>
                    </a:ext>
                  </a:extLst>
                </a:gridCol>
              </a:tblGrid>
              <a:tr h="319365"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solidFill>
                            <a:srgbClr val="7030A0"/>
                          </a:solidFill>
                          <a:latin typeface="Bookman Old Style" panose="02050604050505020204" pitchFamily="18" charset="0"/>
                        </a:rPr>
                        <a:t>CATEGORY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solidFill>
                            <a:srgbClr val="7030A0"/>
                          </a:solidFill>
                          <a:latin typeface="Bookman Old Style" panose="02050604050505020204" pitchFamily="18" charset="0"/>
                        </a:rPr>
                        <a:t>TOOL / TECHNOLOGY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b="1" dirty="0">
                          <a:solidFill>
                            <a:srgbClr val="7030A0"/>
                          </a:solidFill>
                          <a:latin typeface="Bookman Old Style" panose="02050604050505020204" pitchFamily="18" charset="0"/>
                        </a:rPr>
                        <a:t>PURPOSE / USAGE</a:t>
                      </a:r>
                    </a:p>
                  </a:txBody>
                  <a:tcPr marL="70295" marR="70295" marT="35148" marB="35148" anchor="ctr"/>
                </a:tc>
                <a:extLst>
                  <a:ext uri="{0D108BD9-81ED-4DB2-BD59-A6C34878D82A}">
                    <a16:rowId xmlns:a16="http://schemas.microsoft.com/office/drawing/2014/main" val="3333170122"/>
                  </a:ext>
                </a:extLst>
              </a:tr>
              <a:tr h="561059">
                <a:tc>
                  <a:txBody>
                    <a:bodyPr/>
                    <a:lstStyle/>
                    <a:p>
                      <a:pPr algn="l"/>
                      <a:r>
                        <a:rPr lang="en-IN" sz="1400" dirty="0"/>
                        <a:t>Programming Language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dirty="0">
                          <a:solidFill>
                            <a:srgbClr val="FF0000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Python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Core programming language used for model and logic</a:t>
                      </a:r>
                    </a:p>
                  </a:txBody>
                  <a:tcPr marL="70295" marR="70295" marT="35148" marB="35148" anchor="ctr"/>
                </a:tc>
                <a:extLst>
                  <a:ext uri="{0D108BD9-81ED-4DB2-BD59-A6C34878D82A}">
                    <a16:rowId xmlns:a16="http://schemas.microsoft.com/office/drawing/2014/main" val="1780193304"/>
                  </a:ext>
                </a:extLst>
              </a:tr>
              <a:tr h="319365">
                <a:tc>
                  <a:txBody>
                    <a:bodyPr/>
                    <a:lstStyle/>
                    <a:p>
                      <a:r>
                        <a:rPr lang="en-IN" sz="1400" dirty="0"/>
                        <a:t>Data Processing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dirty="0">
                          <a:solidFill>
                            <a:srgbClr val="FF0000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Pandas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r>
                        <a:rPr lang="en-IN" sz="1400"/>
                        <a:t>Data manipulation and analysis</a:t>
                      </a:r>
                    </a:p>
                  </a:txBody>
                  <a:tcPr marL="70295" marR="70295" marT="35148" marB="35148" anchor="ctr"/>
                </a:tc>
                <a:extLst>
                  <a:ext uri="{0D108BD9-81ED-4DB2-BD59-A6C34878D82A}">
                    <a16:rowId xmlns:a16="http://schemas.microsoft.com/office/drawing/2014/main" val="1873579687"/>
                  </a:ext>
                </a:extLst>
              </a:tr>
              <a:tr h="561059">
                <a:tc>
                  <a:txBody>
                    <a:bodyPr/>
                    <a:lstStyle/>
                    <a:p>
                      <a:r>
                        <a:rPr lang="en-IN" sz="1400" dirty="0"/>
                        <a:t>Data Processing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dirty="0">
                          <a:solidFill>
                            <a:srgbClr val="FF0000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NumPy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Numerical operations and array handling</a:t>
                      </a:r>
                    </a:p>
                  </a:txBody>
                  <a:tcPr marL="70295" marR="70295" marT="35148" marB="35148" anchor="ctr"/>
                </a:tc>
                <a:extLst>
                  <a:ext uri="{0D108BD9-81ED-4DB2-BD59-A6C34878D82A}">
                    <a16:rowId xmlns:a16="http://schemas.microsoft.com/office/drawing/2014/main" val="3651439840"/>
                  </a:ext>
                </a:extLst>
              </a:tr>
              <a:tr h="561059">
                <a:tc>
                  <a:txBody>
                    <a:bodyPr/>
                    <a:lstStyle/>
                    <a:p>
                      <a:r>
                        <a:rPr lang="en-IN" sz="1400" dirty="0"/>
                        <a:t>Machine Learning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dirty="0">
                          <a:solidFill>
                            <a:srgbClr val="FF0000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Scikit-learn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Machine learning model training and evaluation</a:t>
                      </a:r>
                    </a:p>
                  </a:txBody>
                  <a:tcPr marL="70295" marR="70295" marT="35148" marB="35148" anchor="ctr"/>
                </a:tc>
                <a:extLst>
                  <a:ext uri="{0D108BD9-81ED-4DB2-BD59-A6C34878D82A}">
                    <a16:rowId xmlns:a16="http://schemas.microsoft.com/office/drawing/2014/main" val="1397108894"/>
                  </a:ext>
                </a:extLst>
              </a:tr>
              <a:tr h="56105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400" dirty="0"/>
                        <a:t>Machine Learning</a:t>
                      </a:r>
                    </a:p>
                    <a:p>
                      <a:endParaRPr lang="en-IN" sz="1400" dirty="0"/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dirty="0" err="1">
                          <a:solidFill>
                            <a:srgbClr val="FF0000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Joblib</a:t>
                      </a:r>
                      <a:endParaRPr lang="en-IN" sz="1600" b="1" dirty="0">
                        <a:solidFill>
                          <a:srgbClr val="FF0000"/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</a:endParaRP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Saving and loading the trained model (.pkl file)</a:t>
                      </a:r>
                    </a:p>
                  </a:txBody>
                  <a:tcPr marL="70295" marR="70295" marT="35148" marB="35148" anchor="ctr"/>
                </a:tc>
                <a:extLst>
                  <a:ext uri="{0D108BD9-81ED-4DB2-BD59-A6C34878D82A}">
                    <a16:rowId xmlns:a16="http://schemas.microsoft.com/office/drawing/2014/main" val="1436323301"/>
                  </a:ext>
                </a:extLst>
              </a:tr>
              <a:tr h="802753">
                <a:tc>
                  <a:txBody>
                    <a:bodyPr/>
                    <a:lstStyle/>
                    <a:p>
                      <a:r>
                        <a:rPr lang="en-IN" sz="1400" dirty="0"/>
                        <a:t>Development Environment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dirty="0" err="1">
                          <a:solidFill>
                            <a:srgbClr val="FF0000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Jupyter</a:t>
                      </a:r>
                      <a:r>
                        <a:rPr lang="en-IN" sz="1600" b="1" dirty="0">
                          <a:solidFill>
                            <a:srgbClr val="FF0000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 Notebook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Data exploration, preprocessing, and training interface</a:t>
                      </a:r>
                    </a:p>
                  </a:txBody>
                  <a:tcPr marL="70295" marR="70295" marT="35148" marB="35148" anchor="ctr"/>
                </a:tc>
                <a:extLst>
                  <a:ext uri="{0D108BD9-81ED-4DB2-BD59-A6C34878D82A}">
                    <a16:rowId xmlns:a16="http://schemas.microsoft.com/office/drawing/2014/main" val="3043951056"/>
                  </a:ext>
                </a:extLst>
              </a:tr>
              <a:tr h="561059">
                <a:tc>
                  <a:txBody>
                    <a:bodyPr/>
                    <a:lstStyle/>
                    <a:p>
                      <a:r>
                        <a:rPr lang="en-IN" sz="1400" dirty="0"/>
                        <a:t>Frontend Framework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dirty="0" err="1">
                          <a:solidFill>
                            <a:srgbClr val="FF0000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Streamlit</a:t>
                      </a:r>
                      <a:endParaRPr lang="en-IN" sz="1600" b="1" dirty="0">
                        <a:solidFill>
                          <a:srgbClr val="FF0000"/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</a:endParaRP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Frontend web framework for creating interactive UI</a:t>
                      </a:r>
                    </a:p>
                  </a:txBody>
                  <a:tcPr marL="70295" marR="70295" marT="35148" marB="35148" anchor="ctr"/>
                </a:tc>
                <a:extLst>
                  <a:ext uri="{0D108BD9-81ED-4DB2-BD59-A6C34878D82A}">
                    <a16:rowId xmlns:a16="http://schemas.microsoft.com/office/drawing/2014/main" val="3031165690"/>
                  </a:ext>
                </a:extLst>
              </a:tr>
              <a:tr h="549158">
                <a:tc>
                  <a:txBody>
                    <a:bodyPr/>
                    <a:lstStyle/>
                    <a:p>
                      <a:r>
                        <a:rPr lang="en-IN" sz="1400" dirty="0"/>
                        <a:t>Version Control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b="1" dirty="0">
                          <a:solidFill>
                            <a:srgbClr val="FF0000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</a:rPr>
                        <a:t>GitHub</a:t>
                      </a:r>
                    </a:p>
                  </a:txBody>
                  <a:tcPr marL="70295" marR="70295" marT="35148" marB="35148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Version control, collaboration, and project hosting</a:t>
                      </a:r>
                    </a:p>
                  </a:txBody>
                  <a:tcPr marL="70295" marR="70295" marT="35148" marB="35148" anchor="ctr"/>
                </a:tc>
                <a:extLst>
                  <a:ext uri="{0D108BD9-81ED-4DB2-BD59-A6C34878D82A}">
                    <a16:rowId xmlns:a16="http://schemas.microsoft.com/office/drawing/2014/main" val="8054380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84614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7" name="Rectangle 4">
            <a:extLst>
              <a:ext uri="{FF2B5EF4-FFF2-40B4-BE49-F238E27FC236}">
                <a16:creationId xmlns:a16="http://schemas.microsoft.com/office/drawing/2014/main" id="{45BC0713-A2FD-A026-48E3-FB60F67398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594" y="1148833"/>
            <a:ext cx="11730811" cy="54467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Problem Understanding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Identify the issue of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excessive water usage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in farming due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manual irrigation systems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Define Objectives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Set clear goals to automate sprinkler control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optimize water usage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using AI.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Sensor Data Collection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Use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simulated or real sensor values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like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moisture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temperature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humidity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,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etc.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Labeling the Data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Annotate the dataset with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ON/OFF labels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for each of the 20 sprinkler zones.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Data Cleaning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Handle missing values and remove outliers to ensure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data quality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Feature Scaling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Normalize the sensor input values to a uniform range between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0 and 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Model Selection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Choose an appropriate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machine learning model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(e.g.,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Random Forest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) for classification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sz="1800" b="1" dirty="0">
                <a:latin typeface="Bookman Old Style" panose="02050604050505020204" pitchFamily="18" charset="0"/>
              </a:rPr>
              <a:t>Model Training</a:t>
            </a:r>
            <a:r>
              <a:rPr lang="en-US" sz="1800" dirty="0">
                <a:latin typeface="Bookman Old Style" panose="02050604050505020204" pitchFamily="18" charset="0"/>
              </a:rPr>
              <a:t>: Train the model using the preprocessed data and evaluate its learning performance.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262F97-285F-E3BF-5E94-2836A1CB9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866551E-DE5F-4F1A-9D49-9C71B3D9606E}"/>
              </a:ext>
            </a:extLst>
          </p:cNvPr>
          <p:cNvSpPr txBox="1"/>
          <p:nvPr/>
        </p:nvSpPr>
        <p:spPr>
          <a:xfrm>
            <a:off x="305679" y="1042085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534A3C6-38F4-4857-05C3-5177CF2F5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186" y="1564554"/>
            <a:ext cx="10674218" cy="4615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9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. Model Evaluation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Use metrics like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accuracy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confusion matrix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,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precision/recall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to assess performance.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10. Model Serialization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Save the trained model using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Joblib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as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Farm_Irrigation_System.pkl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11. Frontend Development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Build an intuitive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Streamlit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 web interface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with sliders for sensor input.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800" b="1" dirty="0">
                <a:latin typeface="Bookman Old Style" panose="02050604050505020204" pitchFamily="18" charset="0"/>
              </a:rPr>
              <a:t>12. Testing the Pipeline</a:t>
            </a:r>
            <a:r>
              <a:rPr lang="en-US" sz="1800" dirty="0">
                <a:latin typeface="Bookman Old Style" panose="02050604050505020204" pitchFamily="18" charset="0"/>
              </a:rPr>
              <a:t>: Validate that the </a:t>
            </a:r>
            <a:r>
              <a:rPr lang="en-US" sz="1800" b="1" dirty="0">
                <a:solidFill>
                  <a:srgbClr val="FF0000"/>
                </a:solidFill>
                <a:latin typeface="Bookman Old Style" panose="02050604050505020204" pitchFamily="18" charset="0"/>
              </a:rPr>
              <a:t>model loads correctly</a:t>
            </a:r>
            <a:r>
              <a:rPr lang="en-US" sz="1800" dirty="0">
                <a:latin typeface="Bookman Old Style" panose="02050604050505020204" pitchFamily="18" charset="0"/>
              </a:rPr>
              <a:t>, processes user input, and returns accurate predictions within the UI.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ookman Old Style" panose="020506040505050202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13. Integration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Connect the model to the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app to enable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real-time predictions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14. Deployment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: Run the system using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run app.py for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interactive and efficient irrigation management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Bookman Old Style" panose="020506040505050202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4870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67312-37AF-496F-DF81-DE1D2E2DC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311D29-85E9-8B2C-69EA-22669C39E5E8}"/>
              </a:ext>
            </a:extLst>
          </p:cNvPr>
          <p:cNvSpPr txBox="1"/>
          <p:nvPr/>
        </p:nvSpPr>
        <p:spPr>
          <a:xfrm>
            <a:off x="315010" y="930118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FLOW CHART FOR THE 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629E00-A949-59A2-3792-D12D0D6EC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686" y="1327815"/>
            <a:ext cx="8092632" cy="5393022"/>
          </a:xfrm>
          <a:prstGeom prst="roundRect">
            <a:avLst>
              <a:gd name="adj" fmla="val 16667"/>
            </a:avLst>
          </a:prstGeom>
          <a:ln>
            <a:solidFill>
              <a:schemeClr val="accent1">
                <a:lumMod val="75000"/>
              </a:schemeClr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blurRad="6350" stA="50000" endA="300" endPos="550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06316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894FCC7-94AD-5A1E-93EE-2384C3460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735" y="1562784"/>
            <a:ext cx="963116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🌍 1.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Bookman Old Style" panose="02050604050505020204" pitchFamily="18" charset="0"/>
              </a:rPr>
              <a:t>BACKGROUND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Agriculture consumes large amounts of water.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Traditional irrigation treats all zones the same, ignoring specific crop or soil needs.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This results in over/under-irrigation and water wastage.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FFA5DCE-931C-75C9-3459-184177CC1D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735" y="2802227"/>
            <a:ext cx="8267007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💧 2.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Bookman Old Style" panose="02050604050505020204" pitchFamily="18" charset="0"/>
              </a:rPr>
              <a:t>TRADITIONAL IRRIGATION ISSUES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Manual Effort: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Requires frequent human intervention.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Fixed Schedules: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Don’t adapt to real-time soil/moisture conditions.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Wastage: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Leads to excess water and energy use.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No Zonal Control: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Uniform watering regardless of zone-specific needs.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212ED492-2B20-143F-F0D3-17A6C0D945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735" y="4646474"/>
            <a:ext cx="9896354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🤖 3</a:t>
            </a:r>
            <a:r>
              <a:rPr lang="en-US" altLang="en-US" sz="1800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. </a:t>
            </a:r>
            <a:r>
              <a:rPr lang="en-US" altLang="en-US" sz="1800" b="1" dirty="0">
                <a:solidFill>
                  <a:srgbClr val="CC0099"/>
                </a:solidFill>
                <a:latin typeface="Bookman Old Style" panose="02050604050505020204" pitchFamily="18" charset="0"/>
              </a:rPr>
              <a:t>NEED FOR SMART AUTOMATION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CC0099"/>
              </a:solidFill>
              <a:effectLst/>
              <a:latin typeface="Bookman Old Style" panose="0205060405050502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AI-based systems optimize water delivery zone-wise.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Use real-time sensor data for smarter decisions.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Reduces manual work and improves water efficiency.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Ensures better crop health and sustainability.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56D82C6-6F3A-614B-152D-DFDCAFC2F9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256" y="1585253"/>
            <a:ext cx="11389488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Bookman Old Style" panose="02050604050505020204" pitchFamily="18" charset="0"/>
              </a:rPr>
              <a:t>1. AI-Based Automation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Develop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machine learning model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(Random Forest) trained on sensor data to predict whether each of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20 sprinkler zones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should be ON or OFF.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Inputs: 20 scaled sensor values (moisture, humidity, temperature, etc.)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Outputs: 20 binary values (1 = ON, 0 = OFF)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B309768-250A-0888-EA78-C9723DEADE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256" y="3151028"/>
            <a:ext cx="10086416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Bookman Old Style" panose="02050604050505020204" pitchFamily="18" charset="0"/>
              </a:rPr>
              <a:t>2. Data Preprocessing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Raw sensor data is cleaned, scaled (0–1 range), and split into training and testing 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Feature engineering is applied to optimize model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0E8ABDFE-C71B-42F8-5608-59C9257468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428" y="4259023"/>
            <a:ext cx="370646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Bookman Old Style" panose="02050604050505020204" pitchFamily="18" charset="0"/>
              </a:rPr>
              <a:t>3. Model Training and Saving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D0EBDC58-B7E3-6EE7-D17E-8EAFE8C5BF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256" y="4627854"/>
            <a:ext cx="11790744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supervised machine learning model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(Random Forest) is trained using the labeled dataset containing 20 sensor inputs and corresponding sprinkler zone statuses (ON/OFF).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The model learns complex patterns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decision boundaries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to accurately predict which sprinkler zones require irrigation based on sensor conditions.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Once trained and evaluated for performance, the model is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serialized using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Joblib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and saved as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Farm_Irrigation_System.pkl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57C594-C5A5-2622-B412-9576328AC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935E6-F2DB-94B8-0FA2-367C3BF2DC05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2FE4B4-9512-9778-7DA1-8DD7E53EA2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106" y="1579622"/>
            <a:ext cx="842066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Bookman Old Style" panose="02050604050505020204" pitchFamily="18" charset="0"/>
              </a:rPr>
              <a:t>4. User Interface with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CC0099"/>
                </a:solidFill>
                <a:effectLst/>
                <a:latin typeface="Bookman Old Style" panose="02050604050505020204" pitchFamily="18" charset="0"/>
              </a:rPr>
              <a:t>Streamlit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CC0099"/>
              </a:solidFill>
              <a:effectLst/>
              <a:latin typeface="Bookman Old Style" panose="0205060405050502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A simple web app (app.py) is built using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 to: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Input 20 sensor values via sliders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No need for hardware during testing.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1E1B919-5655-7076-CCD9-89E0C32767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104" y="2981995"/>
            <a:ext cx="814517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Bookman Old Style" panose="02050604050505020204" pitchFamily="18" charset="0"/>
              </a:rPr>
              <a:t>5. Impact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Automates irrigation decisions in real-time.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Supports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zone-specific irrigation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ookman Old Style" panose="02050604050505020204" pitchFamily="18" charset="0"/>
              </a:rPr>
              <a:t>, reducing water and energy usage.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CC42C2-F686-DBB0-9CB7-B21B38B0A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768" y="3912994"/>
            <a:ext cx="4096151" cy="27307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D00DB6-1A3A-8837-55A5-84CA863EF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7142" y="1269774"/>
            <a:ext cx="3982254" cy="398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752176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152</TotalTime>
  <Words>1018</Words>
  <Application>Microsoft Office PowerPoint</Application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Bookman Old Style</vt:lpstr>
      <vt:lpstr>Segoe UI Black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Madhu Mitha.L</cp:lastModifiedBy>
  <cp:revision>4</cp:revision>
  <dcterms:created xsi:type="dcterms:W3CDTF">2024-12-31T09:40:01Z</dcterms:created>
  <dcterms:modified xsi:type="dcterms:W3CDTF">2025-08-02T18:50:28Z</dcterms:modified>
</cp:coreProperties>
</file>

<file path=docProps/thumbnail.jpeg>
</file>